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5">
  <p:sldMasterIdLst>
    <p:sldMasterId id="2147483648" r:id="rId1"/>
  </p:sldMasterIdLst>
  <p:notesMasterIdLst>
    <p:notesMasterId r:id="rId29"/>
  </p:notesMasterIdLst>
  <p:sldIdLst>
    <p:sldId id="287" r:id="rId2"/>
    <p:sldId id="256" r:id="rId3"/>
    <p:sldId id="281" r:id="rId4"/>
    <p:sldId id="282" r:id="rId5"/>
    <p:sldId id="283" r:id="rId6"/>
    <p:sldId id="284" r:id="rId7"/>
    <p:sldId id="257" r:id="rId8"/>
    <p:sldId id="273" r:id="rId9"/>
    <p:sldId id="258" r:id="rId10"/>
    <p:sldId id="274" r:id="rId11"/>
    <p:sldId id="259" r:id="rId12"/>
    <p:sldId id="260" r:id="rId13"/>
    <p:sldId id="276" r:id="rId14"/>
    <p:sldId id="285" r:id="rId15"/>
    <p:sldId id="261" r:id="rId16"/>
    <p:sldId id="270" r:id="rId17"/>
    <p:sldId id="280" r:id="rId18"/>
    <p:sldId id="263" r:id="rId19"/>
    <p:sldId id="271" r:id="rId20"/>
    <p:sldId id="279" r:id="rId21"/>
    <p:sldId id="264" r:id="rId22"/>
    <p:sldId id="275" r:id="rId23"/>
    <p:sldId id="265" r:id="rId24"/>
    <p:sldId id="266" r:id="rId25"/>
    <p:sldId id="267" r:id="rId26"/>
    <p:sldId id="278" r:id="rId27"/>
    <p:sldId id="28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00" autoAdjust="0"/>
  </p:normalViewPr>
  <p:slideViewPr>
    <p:cSldViewPr>
      <p:cViewPr varScale="1">
        <p:scale>
          <a:sx n="61" d="100"/>
          <a:sy n="61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0402C-6CC1-433D-9DF9-BD993425EDE4}" type="datetimeFigureOut">
              <a:rPr lang="it-IT" smtClean="0"/>
              <a:t>30/01/2017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ABD9-9523-46C5-AF16-87891B07D8C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BD9-9523-46C5-AF16-87891B07D8C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45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BD9-9523-46C5-AF16-87891B07D8C0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6DB12-191A-433B-AB96-561E98A81A15}" type="slidenum">
              <a:rPr lang="it-IT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75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7" y="1"/>
            <a:ext cx="8897949" cy="688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4283" y="1355499"/>
          <a:ext cx="8643997" cy="4502393"/>
        </p:xfrm>
        <a:graphic>
          <a:graphicData uri="http://schemas.openxmlformats.org/drawingml/2006/table">
            <a:tbl>
              <a:tblPr/>
              <a:tblGrid>
                <a:gridCol w="374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Sede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Azienda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Responsabilità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Anatomia Patologica </a:t>
                      </a:r>
                      <a:b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Ospedale Maggiore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AUSL Bologna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Ospedaliera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Anatomia Patologica</a:t>
                      </a:r>
                      <a:b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Ospedale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Bellaria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Universitaria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Anatomia e Istologia Patologica - Pad 18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AOSP Bologna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Universitaria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Diagnostica Istopatologica, trapianti  e molecolare - Pad 26</a:t>
                      </a:r>
                      <a:endParaRPr lang="it-IT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SSD Direzione Universitaria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Emo-linfo-patologia - Pad 8</a:t>
                      </a:r>
                      <a:endParaRPr lang="it-IT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Ospedaliera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f.f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Anatomia Patologica Dermatologica - Pad 29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AOSP Bologna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diagnostica e ricerca; Direzione Universitaria Clinica Dermatologica (Patrizi)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Microscopia Elettronica - Pad 18</a:t>
                      </a:r>
                      <a:endParaRPr lang="it-IT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ricerca e diagnostica; Direzione Universitaria (DIBINEM)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2071678"/>
            <a:ext cx="7585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         </a:t>
            </a:r>
            <a:r>
              <a:rPr lang="it-IT" sz="3600" b="1" dirty="0">
                <a:solidFill>
                  <a:srgbClr val="C00000"/>
                </a:solidFill>
              </a:rPr>
              <a:t>Oltre 140 unità di personale</a:t>
            </a:r>
          </a:p>
          <a:p>
            <a:endParaRPr lang="it-IT" sz="3600" dirty="0"/>
          </a:p>
          <a:p>
            <a:r>
              <a:rPr lang="it-IT" sz="3600" dirty="0"/>
              <a:t>            </a:t>
            </a:r>
            <a:r>
              <a:rPr lang="it-IT" sz="3600" dirty="0">
                <a:solidFill>
                  <a:srgbClr val="C00000"/>
                </a:solidFill>
              </a:rPr>
              <a:t>di cui 65 Patologi </a:t>
            </a:r>
            <a:r>
              <a:rPr lang="it-IT" sz="3600" dirty="0"/>
              <a:t>(19 a TD)</a:t>
            </a:r>
          </a:p>
          <a:p>
            <a:r>
              <a:rPr lang="it-IT" sz="3600" dirty="0">
                <a:solidFill>
                  <a:srgbClr val="002060"/>
                </a:solidFill>
              </a:rPr>
              <a:t>    (UNIBO  11 patologi:  2PO, 5PA, 4Ric)</a:t>
            </a:r>
          </a:p>
          <a:p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57158" y="3140968"/>
            <a:ext cx="8286808" cy="2215991"/>
            <a:chOff x="357158" y="3140968"/>
            <a:chExt cx="8286808" cy="2215991"/>
          </a:xfrm>
        </p:grpSpPr>
        <p:sp>
          <p:nvSpPr>
            <p:cNvPr id="9217" name="Rectangle 1"/>
            <p:cNvSpPr>
              <a:spLocks noChangeArrowheads="1"/>
            </p:cNvSpPr>
            <p:nvPr/>
          </p:nvSpPr>
          <p:spPr bwMode="auto">
            <a:xfrm>
              <a:off x="357158" y="3140968"/>
              <a:ext cx="8286808" cy="2215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Composto da  2 aree: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it-IT" sz="14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b="1" dirty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AREA LABORATORI    e   AREA DIAGNOSTICA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1500166" y="4069092"/>
              <a:ext cx="6000792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052736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modello organizzativo proposto: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Dipartimento Interaziendale di Anatomia Patologica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 attività integrata con UNIBO (DIAP)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Sperimentale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764704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AREA LABORATORI</a:t>
            </a:r>
            <a:endParaRPr lang="it-IT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47804" y="1772816"/>
            <a:ext cx="7982272" cy="4351338"/>
          </a:xfrm>
        </p:spPr>
        <p:txBody>
          <a:bodyPr>
            <a:norm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it-IT" dirty="0"/>
              <a:t>Automazioni computer-assistite prevalentemente concentrate nella fase di preparazione in laboratorio, poche in lettura al microscopio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endParaRPr lang="it-IT" dirty="0"/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it-IT" dirty="0"/>
              <a:t>Strumentazione con </a:t>
            </a:r>
            <a:r>
              <a:rPr lang="it-IT" dirty="0" err="1"/>
              <a:t>potenzialita</a:t>
            </a:r>
            <a:r>
              <a:rPr lang="it-IT" dirty="0"/>
              <a:t> molte volte superiore all’attività di un attuale laboratorio</a:t>
            </a:r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26334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AREA LABORATORI</a:t>
            </a:r>
            <a:endParaRPr lang="it-IT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Composta da 3 laboratori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Laboratorio di allestimento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comune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(LAC)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 settori di alta specializzazione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Laboratorio di Patologia molecolare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LaPaM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10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Laboratorio di Diagnostica ultrastrutturale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(LUD)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collocazione fisica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dei laboratori dovrà essere unitaria.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0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3157365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La responsabilità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del laboratorio di patologia molecolare </a:t>
            </a:r>
            <a:r>
              <a:rPr lang="it-IT" dirty="0"/>
              <a:t>sarà di un medico patologo di comprovate esperienze specifiche che deve operare in accordo con un “BOARD” composto da tre patologi molecolari e 2 rappresentanti delle discipline sanitarie (biologi e tecnici).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71472" y="4800439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La responsabilità del laboratorio di diagnostica ultrastrutturale </a:t>
            </a:r>
            <a:r>
              <a:rPr lang="it-IT" dirty="0"/>
              <a:t>regionale sarà affidata ad un medico patologo di comprovate esperienze specifiche che deve operare in accordo con un “BOARD” composto da tre patologi ultrastrutturali e 2 rappresentanti delle discipline sanitarie (biologi e tecnici).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1472" y="42860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La responsabilità del LAC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/>
              <a:t>sarà affidata ad un coordinatore tecnico di comprovata esperienza.</a:t>
            </a:r>
          </a:p>
          <a:p>
            <a:r>
              <a:rPr lang="it-IT" dirty="0"/>
              <a:t>È da verificare se </a:t>
            </a:r>
            <a:r>
              <a:rPr lang="it-IT" b="1" dirty="0"/>
              <a:t>l’</a:t>
            </a:r>
            <a:r>
              <a:rPr lang="it-IT" b="1" u="sng" dirty="0">
                <a:solidFill>
                  <a:srgbClr val="002060"/>
                </a:solidFill>
              </a:rPr>
              <a:t>archivio</a:t>
            </a:r>
            <a:r>
              <a:rPr lang="it-IT" dirty="0"/>
              <a:t>, che sarà di grandi dimensioni e complessità, potrà essere gestito dallo stesso responsabile del LAC o sarà da attribuire ad altra figura, sempre del comparto tecnico-amministrativo.</a:t>
            </a:r>
          </a:p>
          <a:p>
            <a:r>
              <a:rPr lang="it-IT" dirty="0"/>
              <a:t>Il settore della </a:t>
            </a:r>
            <a:r>
              <a:rPr lang="it-IT" b="1" u="sng" dirty="0" err="1"/>
              <a:t>immunoistochimica</a:t>
            </a:r>
            <a:r>
              <a:rPr lang="it-IT" dirty="0"/>
              <a:t> sarà unificato e coordinato da un </a:t>
            </a:r>
            <a:r>
              <a:rPr lang="it-IT" b="1" dirty="0"/>
              <a:t>responsabile</a:t>
            </a:r>
            <a:r>
              <a:rPr lang="it-IT" dirty="0"/>
              <a:t> che avrà anche il compito di garantire i controlli di qualità e di riproducibilità con riferimento a standard nazionali ed internazionali.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14348" y="428605"/>
            <a:ext cx="778674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AREA DIAGNOSTICA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Composta da   7 </a:t>
            </a:r>
            <a:r>
              <a:rPr kumimoji="0" lang="it-IT" sz="1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Programmi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diagnostici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almeno 4 patologi dedicati in ognuno</a:t>
            </a:r>
            <a:endParaRPr lang="it-IT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Patologia </a:t>
            </a:r>
            <a:r>
              <a:rPr lang="it-IT" sz="16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cardio-toraco-vascolare</a:t>
            </a:r>
            <a:r>
              <a:rPr lang="it-IT" sz="16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(compreso il polmone), trapiantologia (cuore e polmone)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it-IT" sz="1600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Patologia apparato gastro-enterico, fegato, pancreas, </a:t>
            </a:r>
            <a:r>
              <a:rPr lang="it-IT" sz="1600" dirty="0" err="1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renale-degenerativa</a:t>
            </a:r>
            <a:r>
              <a:rPr lang="it-IT" sz="1600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trapiantologia  e</a:t>
            </a:r>
            <a:r>
              <a:rPr lang="it-IT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sicurezza neoplastica dei donatori</a:t>
            </a:r>
            <a:r>
              <a:rPr lang="it-IT" sz="1600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Patologia testa-collo, mammella, cute, patologia dei tessuti molli, patologia ossea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lang="it-IT" sz="1600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Patologia tiroidea, endocrina, neuropatologia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Patologia genitale femminile, mammella, patologia pediatrica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it-IT" sz="1600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it-IT" sz="1600" dirty="0" err="1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Uropatologia</a:t>
            </a:r>
            <a:r>
              <a:rPr lang="it-IT" sz="1600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patologia genitale maschile, tumori del rene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 </a:t>
            </a:r>
            <a:r>
              <a:rPr lang="it-IT" sz="16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Emo-linfopatologia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2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2285992"/>
            <a:ext cx="7072362" cy="23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it-IT" sz="2400" dirty="0">
                <a:solidFill>
                  <a:srgbClr val="C00000"/>
                </a:solidFill>
              </a:rPr>
              <a:t>La responsabilità dei singoli programmi  </a:t>
            </a:r>
            <a:r>
              <a:rPr lang="it-IT" sz="2400" dirty="0"/>
              <a:t>sarà definita d’ intesa tra il Rettore e i Direttori Generali delle Aziende Sanitarie ed Ospedaliere interessate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722826"/>
            <a:ext cx="8032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Attività trasversali con potenziale ed auspicabile sviluppo su base di area vasta o regionale: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12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Tanatologia </a:t>
            </a:r>
            <a:r>
              <a:rPr lang="it-IT" dirty="0"/>
              <a:t>La responsabilità di questa attività sarà a carico del responsabile del programma 1, </a:t>
            </a:r>
            <a:r>
              <a:rPr lang="it-IT" dirty="0" err="1"/>
              <a:t>cardio-toraco-vascolare</a:t>
            </a:r>
            <a:r>
              <a:rPr lang="it-IT" dirty="0"/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>
              <a:ln>
                <a:noFill/>
              </a:ln>
              <a:solidFill>
                <a:srgbClr val="00518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Patologia feto-placentare  </a:t>
            </a:r>
            <a:r>
              <a:rPr lang="it-IT" dirty="0"/>
              <a:t>La responsabilità di questa attività sarà a carico del responsabile del programma 5, Patologia genitale femminile, mammella, patologia pediatrica</a:t>
            </a:r>
          </a:p>
          <a:p>
            <a:endParaRPr lang="it-IT" b="1" i="1" dirty="0">
              <a:solidFill>
                <a:srgbClr val="00518E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b="1" i="1" dirty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Patologie oggetto di specifici PDTA regionali (i cosiddetti “Tumori rari”) </a:t>
            </a:r>
            <a:r>
              <a:rPr lang="it-IT" dirty="0"/>
              <a:t>Alcune forme di tumore (</a:t>
            </a:r>
            <a:r>
              <a:rPr lang="it-IT" dirty="0">
                <a:highlight>
                  <a:srgbClr val="FFFF00"/>
                </a:highlight>
              </a:rPr>
              <a:t>GIST e sarcomi dei tessuti molli</a:t>
            </a:r>
            <a:r>
              <a:rPr lang="it-IT" dirty="0"/>
              <a:t>) sono inseriti in specifici </a:t>
            </a:r>
            <a:r>
              <a:rPr lang="it-IT" dirty="0">
                <a:highlight>
                  <a:srgbClr val="FFFF00"/>
                </a:highlight>
              </a:rPr>
              <a:t>PDTA a valenza regionale o nazionale</a:t>
            </a:r>
            <a:r>
              <a:rPr lang="it-IT" dirty="0"/>
              <a:t>: le indagini di anatomia patologica verranno gestite nel contesto dei relativi percorsi. </a:t>
            </a:r>
          </a:p>
          <a:p>
            <a:r>
              <a:rPr lang="it-IT" dirty="0"/>
              <a:t>Altri tumori rari di singolo organo (timomi, mesoteliomi, tumori dei surreni, delle paratiroidi etc..) seguiranno i percorsi dedicati d’ organo.</a:t>
            </a:r>
            <a:endParaRPr lang="it-IT" b="1" i="1" dirty="0">
              <a:solidFill>
                <a:srgbClr val="00518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187454"/>
            <a:ext cx="828680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518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HUB</a:t>
            </a:r>
            <a:r>
              <a:rPr kumimoji="0" lang="it-IT" sz="1600" b="1" i="0" u="none" strike="noStrike" cap="none" normalizeH="0" dirty="0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          </a:t>
            </a:r>
            <a:r>
              <a:rPr kumimoji="0" lang="it-IT" sz="1600" b="1" i="0" u="none" strike="noStrike" cap="none" normalizeH="0" dirty="0" err="1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S.Orsola</a:t>
            </a:r>
            <a:endParaRPr kumimoji="0" lang="it-IT" sz="1600" b="1" i="0" u="none" strike="noStrike" cap="none" normalizeH="0" dirty="0">
              <a:ln>
                <a:noFill/>
              </a:ln>
              <a:solidFill>
                <a:srgbClr val="00518E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dirty="0">
              <a:ln>
                <a:noFill/>
              </a:ln>
              <a:solidFill>
                <a:srgbClr val="00518E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dirty="0">
              <a:ln>
                <a:noFill/>
              </a:ln>
              <a:solidFill>
                <a:srgbClr val="00518E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dirty="0">
              <a:ln>
                <a:noFill/>
              </a:ln>
              <a:solidFill>
                <a:srgbClr val="00518E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dirty="0">
              <a:solidFill>
                <a:srgbClr val="00518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dirty="0">
              <a:solidFill>
                <a:srgbClr val="00518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dirty="0">
              <a:solidFill>
                <a:srgbClr val="00518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rgbClr val="00518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SPOKE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</a:t>
            </a:r>
            <a:r>
              <a:rPr kumimoji="0" lang="it-IT" sz="1600" b="1" i="0" u="none" strike="noStrike" cap="none" normalizeH="0" baseline="0" dirty="0" err="1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Emo-linfo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it-IT" sz="1600" b="1" i="0" u="none" strike="noStrike" cap="none" normalizeH="0" baseline="0" dirty="0" err="1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Dermo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Maggiore   </a:t>
            </a:r>
            <a:r>
              <a:rPr kumimoji="0" lang="it-IT" sz="1600" b="1" i="0" u="none" strike="noStrike" cap="none" normalizeH="0" baseline="0" dirty="0" err="1">
                <a:ln>
                  <a:noFill/>
                </a:ln>
                <a:solidFill>
                  <a:srgbClr val="0051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Bellaria</a:t>
            </a:r>
            <a:endParaRPr lang="it-IT" sz="1600" b="1" dirty="0">
              <a:solidFill>
                <a:srgbClr val="00518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Gli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spoke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S.Orsola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non hanno laboratorio ma fanno riferimento al LAC</a:t>
            </a:r>
            <a:endParaRPr lang="it-IT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Gli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spoke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AUSL avranno un 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piccolo laboratorio attrezzato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simile organizzazione non può prescindere da una attività di </a:t>
            </a:r>
            <a:r>
              <a:rPr kumimoji="0" lang="it-IT" sz="16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DIGITAL PATHOLOGY </a:t>
            </a:r>
            <a:endParaRPr kumimoji="0" lang="it-IT" sz="1600" b="1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5143504" y="1714488"/>
            <a:ext cx="2000264" cy="2500330"/>
            <a:chOff x="5143504" y="1714488"/>
            <a:chExt cx="2000264" cy="2500330"/>
          </a:xfrm>
        </p:grpSpPr>
        <p:sp>
          <p:nvSpPr>
            <p:cNvPr id="7" name="Ovale 6"/>
            <p:cNvSpPr/>
            <p:nvPr/>
          </p:nvSpPr>
          <p:spPr>
            <a:xfrm>
              <a:off x="5143504" y="3714752"/>
              <a:ext cx="1000132" cy="50006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6143636" y="3714752"/>
              <a:ext cx="1000132" cy="50006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5357818" y="1714488"/>
              <a:ext cx="1500198" cy="121444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1 11"/>
            <p:cNvCxnSpPr/>
            <p:nvPr/>
          </p:nvCxnSpPr>
          <p:spPr>
            <a:xfrm rot="5400000">
              <a:off x="5536413" y="3321843"/>
              <a:ext cx="571504" cy="7143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rot="16200000" flipH="1">
              <a:off x="6107917" y="3250405"/>
              <a:ext cx="571504" cy="21431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/>
          <p:cNvGrpSpPr/>
          <p:nvPr/>
        </p:nvGrpSpPr>
        <p:grpSpPr>
          <a:xfrm>
            <a:off x="3143240" y="1571612"/>
            <a:ext cx="3786214" cy="2643206"/>
            <a:chOff x="3143240" y="1571612"/>
            <a:chExt cx="3786214" cy="2643206"/>
          </a:xfrm>
        </p:grpSpPr>
        <p:sp>
          <p:nvSpPr>
            <p:cNvPr id="3" name="Ovale 2"/>
            <p:cNvSpPr/>
            <p:nvPr/>
          </p:nvSpPr>
          <p:spPr>
            <a:xfrm>
              <a:off x="5286380" y="1571612"/>
              <a:ext cx="1643074" cy="13573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3143240" y="3714752"/>
              <a:ext cx="1071570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4214810" y="3714752"/>
              <a:ext cx="857256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Connettore 1 10"/>
            <p:cNvCxnSpPr/>
            <p:nvPr/>
          </p:nvCxnSpPr>
          <p:spPr>
            <a:xfrm rot="10800000" flipV="1">
              <a:off x="4000496" y="3000372"/>
              <a:ext cx="1357322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10800000" flipV="1">
              <a:off x="4857752" y="3143248"/>
              <a:ext cx="785818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1785918" y="177206"/>
            <a:ext cx="5429288" cy="5101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La  sede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x-none" sz="3200"/>
              <a:t>Proposta di riorganizzazione delle attività di </a:t>
            </a:r>
            <a:br>
              <a:rPr lang="x-none" sz="3200"/>
            </a:br>
            <a:r>
              <a:rPr lang="x-none" sz="3200"/>
              <a:t>Anatomia Patologica dell’AUSL, AOSP e UNIBO</a:t>
            </a:r>
            <a:br>
              <a:rPr lang="it-IT" sz="3200" dirty="0"/>
            </a:br>
            <a:endParaRPr lang="it-IT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071546"/>
            <a:ext cx="6840760" cy="505461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/>
              <a:t>Cosa verrà fatto negli </a:t>
            </a:r>
            <a:r>
              <a:rPr lang="it-IT" dirty="0" err="1"/>
              <a:t>spoke</a:t>
            </a:r>
            <a:r>
              <a:rPr lang="it-IT" dirty="0"/>
              <a:t>:</a:t>
            </a:r>
          </a:p>
          <a:p>
            <a:pPr algn="ctr">
              <a:buNone/>
            </a:pPr>
            <a:endParaRPr lang="it-IT" dirty="0"/>
          </a:p>
          <a:p>
            <a:pPr>
              <a:buNone/>
            </a:pPr>
            <a:r>
              <a:rPr lang="it-IT" sz="2400" b="1" dirty="0" err="1">
                <a:solidFill>
                  <a:srgbClr val="FF0000"/>
                </a:solidFill>
              </a:rPr>
              <a:t>Spoke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S.Orsola</a:t>
            </a:r>
            <a:r>
              <a:rPr lang="it-IT" sz="2400" dirty="0"/>
              <a:t>: </a:t>
            </a:r>
          </a:p>
          <a:p>
            <a:pPr>
              <a:buNone/>
            </a:pPr>
            <a:r>
              <a:rPr lang="it-IT" sz="2400" dirty="0"/>
              <a:t>Diagnostica e refertazione specifica</a:t>
            </a:r>
          </a:p>
          <a:p>
            <a:pPr lvl="0">
              <a:buNone/>
            </a:pPr>
            <a:endParaRPr lang="it-IT" sz="2400" b="1" dirty="0" bmk="_Toc452705176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it-IT" sz="2000" b="1" dirty="0" err="1" bmk="_Toc452705176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Spoke</a:t>
            </a:r>
            <a:r>
              <a:rPr lang="it-IT" sz="2000" b="1" dirty="0" bmk="_Toc452705176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 extra </a:t>
            </a:r>
            <a:r>
              <a:rPr lang="it-IT" sz="2000" b="1" dirty="0" err="1" bmk="_Toc452705176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S.Orsola</a:t>
            </a:r>
            <a:r>
              <a:rPr lang="it-IT" sz="2000" b="1" dirty="0" bmk="_Toc452705176">
                <a:solidFill>
                  <a:srgbClr val="00518E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it-IT" sz="2000" dirty="0" bmk="_Toc452705176">
                <a:latin typeface="Arial" pitchFamily="34" charset="0"/>
                <a:cs typeface="Times New Roman" pitchFamily="18" charset="0"/>
              </a:rPr>
              <a:t>Esami </a:t>
            </a:r>
            <a:r>
              <a:rPr lang="it-IT" sz="2000" dirty="0" err="1" bmk="_Toc452705176">
                <a:latin typeface="Arial" pitchFamily="34" charset="0"/>
                <a:cs typeface="Times New Roman" pitchFamily="18" charset="0"/>
              </a:rPr>
              <a:t>intraoperatori</a:t>
            </a:r>
            <a:r>
              <a:rPr lang="it-IT" sz="2000" dirty="0" bmk="_Toc452705176"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it-IT" sz="2000" dirty="0" bmk="">
                <a:latin typeface="Arial" pitchFamily="34" charset="0"/>
                <a:cs typeface="Times New Roman" pitchFamily="18" charset="0"/>
              </a:rPr>
              <a:t>Esami macroscopici, riduzione e campionamento dei prelievi chirurgici</a:t>
            </a:r>
          </a:p>
          <a:p>
            <a:pPr>
              <a:buNone/>
            </a:pPr>
            <a:endParaRPr lang="it-IT" sz="2000" dirty="0" bmk="">
              <a:latin typeface="Arial" pitchFamily="34" charset="0"/>
              <a:cs typeface="Times New Roman" pitchFamily="18" charset="0"/>
            </a:endParaRPr>
          </a:p>
          <a:p>
            <a:pPr>
              <a:buNone/>
            </a:pPr>
            <a:endParaRPr lang="it-IT" sz="2000" dirty="0" bmk="">
              <a:latin typeface="Arial" pitchFamily="34" charset="0"/>
              <a:cs typeface="Times New Roman" pitchFamily="18" charset="0"/>
            </a:endParaRPr>
          </a:p>
          <a:p>
            <a:pPr lvl="0" indent="19050">
              <a:buNone/>
            </a:pPr>
            <a:r>
              <a:rPr lang="it-IT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È auspicabile che sia possibile identificare, in ogni presidio ospedaliero, una </a:t>
            </a:r>
            <a:r>
              <a:rPr lang="it-IT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sede unica e comune a più specialità, dove organizzare l’attività di </a:t>
            </a:r>
            <a:r>
              <a:rPr lang="it-IT" sz="16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citoassistenza</a:t>
            </a:r>
            <a:r>
              <a:rPr lang="it-IT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t-IT" sz="2000" dirty="0" bmk="">
              <a:latin typeface="Arial" pitchFamily="34" charset="0"/>
              <a:cs typeface="Times New Roman" pitchFamily="18" charset="0"/>
            </a:endParaRPr>
          </a:p>
          <a:p>
            <a:pPr>
              <a:buNone/>
            </a:pPr>
            <a:endParaRPr lang="it-IT" sz="2000" dirty="0" bmk="">
              <a:latin typeface="Arial" pitchFamily="34" charset="0"/>
              <a:cs typeface="Times New Roman" pitchFamily="18" charset="0"/>
            </a:endParaRPr>
          </a:p>
          <a:p>
            <a:pPr>
              <a:buNone/>
            </a:pPr>
            <a:endParaRPr lang="it-IT" sz="2000" dirty="0" bmk="">
              <a:latin typeface="Arial" pitchFamily="34" charset="0"/>
              <a:cs typeface="Times New Roman" pitchFamily="18" charset="0"/>
            </a:endParaRPr>
          </a:p>
          <a:p>
            <a:pPr lvl="0">
              <a:buNone/>
            </a:pPr>
            <a:endParaRPr lang="it-IT" b="1" dirty="0" bmk="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1108794"/>
            <a:ext cx="8064896" cy="36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bmk="_Toc452705176">
                <a:ln>
                  <a:noFill/>
                </a:ln>
                <a:effectLst/>
                <a:latin typeface="Arial" pitchFamily="34" charset="0"/>
                <a:cs typeface="Times New Roman" pitchFamily="18" charset="0"/>
              </a:rPr>
              <a:t>Esami </a:t>
            </a:r>
            <a:r>
              <a:rPr kumimoji="0" lang="it-IT" sz="2800" b="1" i="0" u="none" strike="noStrike" cap="none" normalizeH="0" baseline="0" dirty="0" err="1" bmk="_Toc452705176">
                <a:ln>
                  <a:noFill/>
                </a:ln>
                <a:effectLst/>
                <a:latin typeface="Arial" pitchFamily="34" charset="0"/>
                <a:cs typeface="Times New Roman" pitchFamily="18" charset="0"/>
              </a:rPr>
              <a:t>intraoperatori</a:t>
            </a:r>
            <a:endParaRPr kumimoji="0" lang="it-IT" sz="2800" b="1" i="0" u="none" strike="noStrike" cap="none" normalizeH="0" baseline="0" dirty="0" bmk="">
              <a:ln>
                <a:noFill/>
              </a:ln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 </a:t>
            </a:r>
            <a:r>
              <a:rPr lang="it-IT" b="1" dirty="0" err="1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S.Orsola</a:t>
            </a:r>
            <a:r>
              <a:rPr lang="it-IT" b="1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kumimoji="0" lang="it-IT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Estemporanea in laboratorio. </a:t>
            </a:r>
            <a:r>
              <a:rPr lang="it-IT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 Il </a:t>
            </a:r>
            <a:r>
              <a:rPr kumimoji="0" lang="it-IT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prelievo viene trasferito dalla sala operatoria all’Anatomia Patologica.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risposta viene preliminarmente data al telefono e poi via fax o su LIS.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dirty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b="1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 bmk="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All’ Ospedale Maggiore e al Bellaria : </a:t>
            </a:r>
            <a:r>
              <a:rPr kumimoji="0" lang="it-IT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Estemporanea in sala operatoria.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 riduzione dei pezzi chirurgici verrà eseguita presso i laboratori  attrezzati ad hoc</a:t>
            </a:r>
            <a:r>
              <a:rPr lang="it-IT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t-IT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793466"/>
            <a:ext cx="7488832" cy="49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1" i="0" u="none" strike="noStrike" cap="none" normalizeH="0" baseline="0" dirty="0" bmk="">
                <a:ln>
                  <a:noFill/>
                </a:ln>
                <a:effectLst/>
                <a:latin typeface="Arial" pitchFamily="34" charset="0"/>
                <a:cs typeface="Times New Roman" pitchFamily="18" charset="0"/>
              </a:rPr>
              <a:t>Esami macroscopici, riduzione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1" i="0" u="none" strike="noStrike" cap="none" normalizeH="0" baseline="0" dirty="0" bmk="">
                <a:ln>
                  <a:noFill/>
                </a:ln>
                <a:effectLst/>
                <a:latin typeface="Arial" pitchFamily="34" charset="0"/>
                <a:cs typeface="Times New Roman" pitchFamily="18" charset="0"/>
              </a:rPr>
              <a:t>e campionamento dei prelievi chirurgici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b="1" dirty="0" bmk="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 </a:t>
            </a:r>
            <a:r>
              <a:rPr lang="it-IT" sz="1600" b="1" dirty="0" err="1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S.Orsola</a:t>
            </a:r>
            <a:r>
              <a:rPr lang="it-IT" sz="1600" b="1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it-IT" sz="1600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Il prelievo viene trasferito dalla sala operatoria all’Anatomia Patologica. </a:t>
            </a:r>
            <a:r>
              <a:rPr lang="it-IT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 descrizione macroscopica e la riduzione dei pezzi chirurgici  viene eseguita in quella sede.  </a:t>
            </a:r>
            <a:r>
              <a:rPr lang="it-IT" sz="1600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La risposta è nel referto digitale su LIS.</a:t>
            </a:r>
            <a:r>
              <a:rPr lang="it-IT" sz="1600" b="1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 bmk="_Toc452705176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Spoke</a:t>
            </a:r>
            <a:r>
              <a:rPr lang="it-IT" sz="1600" b="1" dirty="0" bmk="_Toc452705176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 extra </a:t>
            </a:r>
            <a:r>
              <a:rPr lang="it-IT" sz="1600" b="1" dirty="0" err="1" bmk="_Toc452705176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S.Orsola</a:t>
            </a:r>
            <a:r>
              <a:rPr lang="it-IT" sz="1600" b="1" dirty="0" bmk="_Toc452705176">
                <a:solidFill>
                  <a:srgbClr val="00518E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descrizione macroscopica e la riduzione dei pezzi chirurgici verrà eseguita presso i laboratori  attrezzati negli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spoke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e verranno conferite al laboratorio comune di allestimento (LAC) 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cassettine coi campioni da includere.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  studio macroscopico verrà  affidato al Patologo (o al team) che poi completerà l’esame istologico.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campioni che non necessitano di esame macroscopico sono trasferiti direttamente al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LAC (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S.Orsola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b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538534"/>
            <a:ext cx="7056784" cy="577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bmk="_Toc452705178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Il sistema informativo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bmk="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dorsale di collegamento e coordinamento fra le unità diagnostiche ed il laboratorio centrale sarà costituita dal LIS</a:t>
            </a:r>
            <a:r>
              <a:rPr kumimoji="0" lang="it-IT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t-IT" sz="1600" b="1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Input-output: order-entry e </a:t>
            </a:r>
            <a:r>
              <a:rPr kumimoji="0" lang="en-GB" sz="16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refertazione</a:t>
            </a:r>
            <a:r>
              <a:rPr kumimoji="0" lang="en-GB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richieste di esami sono inserite direttamente alla fonte, in sala operatoria o negli ambulatori clinici, la refertazione deve essere esclusivamente digitale e non cartacea.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Tracciabilità e gestione del rischio in laboratorio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operazioni di trasferimento dei materiali e di trattamento in laboratorio vanno registrate puntualmente, così come le non conformità ed i problemi che possono creare incertezze nella corretta conclusione dell’iter diagnostico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Patologia digitale</a:t>
            </a:r>
            <a:endParaRPr kumimoji="0" 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digitalizzazione dei vetrini istologici è una tecnologia ormai matura, proponibile per l’applicazione nella pratica </a:t>
            </a:r>
            <a:r>
              <a:rPr kumimoji="0" lang="it-IT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routinaria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 una riorganizzazione quale quella proposta in questo progetto, essa risulta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INDISPENSABILE.</a:t>
            </a:r>
            <a:endParaRPr kumimoji="0" 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836712"/>
            <a:ext cx="7488832" cy="427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bmk="_Toc449691304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Formazione e ricerca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bmk="_Toc449691304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bmk="_Toc4496913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Tutta la struttura sarà a supporto della attività </a:t>
            </a:r>
            <a:br>
              <a:rPr kumimoji="0" lang="it-IT" sz="2000" b="1" i="1" u="none" strike="noStrike" cap="none" normalizeH="0" baseline="0" dirty="0" bmk="_Toc4496913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2000" b="1" i="1" u="none" strike="noStrike" cap="none" normalizeH="0" baseline="0" dirty="0" bmk="_Toc4496913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 formazione e di ricerca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Dipartimento interaziendale integrato di Anatomia Patologica (DIAP), così come proposto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, rappresenterà una delle realtà anatomo-patologiche più importanti del nostro Paese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UNIBO concentrerà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questa struttura tutte le sue attività didattiche e di ricerca nel settore scientifico disciplinare MED08.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268760"/>
            <a:ext cx="78141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Questo progetto è stato</a:t>
            </a:r>
          </a:p>
          <a:p>
            <a:endParaRPr lang="it-IT" sz="2800" dirty="0"/>
          </a:p>
          <a:p>
            <a:pPr marL="514350" indent="-514350">
              <a:buAutoNum type="arabicPeriod"/>
            </a:pPr>
            <a:r>
              <a:rPr lang="it-IT" sz="2800" dirty="0"/>
              <a:t>Approvato alla unanimità  dal gruppo di lavoro  in data </a:t>
            </a:r>
            <a:r>
              <a:rPr lang="it-IT" sz="2800" b="1" dirty="0"/>
              <a:t>26 Maggio 2016 </a:t>
            </a:r>
          </a:p>
          <a:p>
            <a:pPr marL="514350" indent="-514350">
              <a:buAutoNum type="arabicPeriod"/>
            </a:pPr>
            <a:endParaRPr lang="it-IT" sz="2800" dirty="0"/>
          </a:p>
          <a:p>
            <a:pPr marL="514350" indent="-514350">
              <a:buAutoNum type="arabicPeriod"/>
            </a:pPr>
            <a:r>
              <a:rPr lang="it-IT" sz="2800" dirty="0"/>
              <a:t>Presentato al Rettore e ai due Direttori generali  in data  </a:t>
            </a:r>
            <a:r>
              <a:rPr lang="it-IT" sz="2800" b="1" dirty="0"/>
              <a:t>8 Giugno 2016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2743208"/>
            <a:ext cx="7972452" cy="1685924"/>
          </a:xfrm>
        </p:spPr>
        <p:txBody>
          <a:bodyPr/>
          <a:lstStyle/>
          <a:p>
            <a:pPr>
              <a:buNone/>
            </a:pPr>
            <a:r>
              <a:rPr lang="it-IT" dirty="0"/>
              <a:t>    Per arrivare alla sistemazione definitiva serviranno fasi transitorie da definire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Bondi\Desktop\evolu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027" y="4196953"/>
            <a:ext cx="1928813" cy="12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1257300" y="985838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100" dirty="0"/>
              <a:t>Le </a:t>
            </a:r>
            <a:r>
              <a:rPr lang="de-DE" sz="2100" dirty="0" err="1"/>
              <a:t>nuove</a:t>
            </a:r>
            <a:r>
              <a:rPr lang="de-DE" sz="2100" dirty="0"/>
              <a:t> </a:t>
            </a:r>
            <a:r>
              <a:rPr lang="de-DE" sz="2100" dirty="0" err="1"/>
              <a:t>idee</a:t>
            </a:r>
            <a:r>
              <a:rPr lang="de-DE" sz="2100" dirty="0"/>
              <a:t> si </a:t>
            </a:r>
            <a:r>
              <a:rPr lang="de-DE" sz="2100" dirty="0" err="1"/>
              <a:t>sviluppano</a:t>
            </a:r>
            <a:r>
              <a:rPr lang="de-DE" sz="2100" dirty="0"/>
              <a:t> </a:t>
            </a:r>
            <a:r>
              <a:rPr lang="de-DE" sz="2100" dirty="0" err="1"/>
              <a:t>lentamente</a:t>
            </a:r>
            <a:r>
              <a:rPr lang="de-DE" sz="2100" dirty="0"/>
              <a:t>, </a:t>
            </a:r>
            <a:r>
              <a:rPr lang="de-DE" sz="2100" dirty="0">
                <a:solidFill>
                  <a:schemeClr val="bg1"/>
                </a:solidFill>
              </a:rPr>
              <a:t>sempre </a:t>
            </a:r>
            <a:r>
              <a:rPr lang="de-DE" sz="2100" dirty="0" err="1">
                <a:solidFill>
                  <a:schemeClr val="bg1"/>
                </a:solidFill>
              </a:rPr>
              <a:t>con</a:t>
            </a:r>
            <a:r>
              <a:rPr lang="de-DE" sz="2100" dirty="0">
                <a:solidFill>
                  <a:schemeClr val="bg1"/>
                </a:solidFill>
              </a:rPr>
              <a:t> </a:t>
            </a:r>
            <a:r>
              <a:rPr lang="de-DE" sz="2100" dirty="0" err="1">
                <a:solidFill>
                  <a:schemeClr val="bg1"/>
                </a:solidFill>
              </a:rPr>
              <a:t>una</a:t>
            </a:r>
            <a:r>
              <a:rPr lang="de-DE" sz="2100" dirty="0">
                <a:solidFill>
                  <a:schemeClr val="bg1"/>
                </a:solidFill>
              </a:rPr>
              <a:t> </a:t>
            </a:r>
            <a:r>
              <a:rPr lang="de-DE" sz="2100" dirty="0" err="1">
                <a:solidFill>
                  <a:schemeClr val="bg1"/>
                </a:solidFill>
              </a:rPr>
              <a:t>base</a:t>
            </a:r>
            <a:r>
              <a:rPr lang="de-DE" sz="2100" dirty="0">
                <a:solidFill>
                  <a:schemeClr val="bg1"/>
                </a:solidFill>
              </a:rPr>
              <a:t> </a:t>
            </a:r>
            <a:r>
              <a:rPr lang="de-DE" sz="2100" dirty="0" err="1">
                <a:solidFill>
                  <a:schemeClr val="bg1"/>
                </a:solidFill>
              </a:rPr>
              <a:t>comune</a:t>
            </a:r>
            <a:r>
              <a:rPr lang="de-DE" sz="2100" dirty="0">
                <a:solidFill>
                  <a:schemeClr val="bg1"/>
                </a:solidFill>
              </a:rPr>
              <a:t>, </a:t>
            </a:r>
            <a:r>
              <a:rPr lang="de-DE" sz="2100" dirty="0" err="1">
                <a:solidFill>
                  <a:schemeClr val="bg1"/>
                </a:solidFill>
              </a:rPr>
              <a:t>hanno</a:t>
            </a:r>
            <a:r>
              <a:rPr lang="de-DE" sz="2100" dirty="0">
                <a:solidFill>
                  <a:schemeClr val="bg1"/>
                </a:solidFill>
              </a:rPr>
              <a:t> </a:t>
            </a:r>
            <a:r>
              <a:rPr lang="de-DE" sz="2100" dirty="0" err="1">
                <a:solidFill>
                  <a:schemeClr val="bg1"/>
                </a:solidFill>
              </a:rPr>
              <a:t>bisogno</a:t>
            </a:r>
            <a:r>
              <a:rPr lang="de-DE" sz="2100" dirty="0">
                <a:solidFill>
                  <a:schemeClr val="bg1"/>
                </a:solidFill>
              </a:rPr>
              <a:t> di tempo e </a:t>
            </a:r>
            <a:r>
              <a:rPr lang="de-DE" sz="2100" dirty="0" err="1">
                <a:solidFill>
                  <a:schemeClr val="bg1"/>
                </a:solidFill>
              </a:rPr>
              <a:t>grande</a:t>
            </a:r>
            <a:r>
              <a:rPr lang="de-DE" sz="2100" dirty="0">
                <a:solidFill>
                  <a:schemeClr val="bg1"/>
                </a:solidFill>
              </a:rPr>
              <a:t> </a:t>
            </a:r>
            <a:r>
              <a:rPr lang="de-DE" sz="2100" dirty="0" err="1">
                <a:solidFill>
                  <a:schemeClr val="bg1"/>
                </a:solidFill>
              </a:rPr>
              <a:t>impegno</a:t>
            </a:r>
            <a:r>
              <a:rPr lang="de-DE" sz="2100" dirty="0">
                <a:solidFill>
                  <a:schemeClr val="bg1"/>
                </a:solidFill>
              </a:rPr>
              <a:t> ...</a:t>
            </a:r>
            <a:r>
              <a:rPr lang="de-DE" sz="27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78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43100"/>
            <a:ext cx="2514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1143000" y="85725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700" dirty="0" err="1"/>
              <a:t>ma</a:t>
            </a:r>
            <a:r>
              <a:rPr lang="de-DE" sz="2700" dirty="0"/>
              <a:t> ... </a:t>
            </a:r>
            <a:r>
              <a:rPr lang="de-DE" sz="2700" dirty="0" err="1"/>
              <a:t>niente</a:t>
            </a:r>
            <a:r>
              <a:rPr lang="de-DE" sz="2700" dirty="0"/>
              <a:t> </a:t>
            </a:r>
            <a:r>
              <a:rPr lang="de-DE" sz="2700" dirty="0" err="1"/>
              <a:t>può</a:t>
            </a:r>
            <a:r>
              <a:rPr lang="de-DE" sz="2700" dirty="0"/>
              <a:t> </a:t>
            </a:r>
            <a:r>
              <a:rPr lang="de-DE" sz="2700" dirty="0" err="1"/>
              <a:t>fermare</a:t>
            </a:r>
            <a:r>
              <a:rPr lang="de-DE" sz="2700" dirty="0"/>
              <a:t> </a:t>
            </a:r>
            <a:r>
              <a:rPr lang="de-DE" sz="2700" dirty="0" err="1"/>
              <a:t>l‘evoluzione</a:t>
            </a:r>
            <a:endParaRPr lang="de-DE" sz="2700" dirty="0"/>
          </a:p>
        </p:txBody>
      </p:sp>
      <p:pic>
        <p:nvPicPr>
          <p:cNvPr id="1648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3829050"/>
            <a:ext cx="2400300" cy="175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700" y="3657601"/>
            <a:ext cx="2400300" cy="174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771901"/>
            <a:ext cx="2400300" cy="172759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53730" y="990599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100" dirty="0"/>
              <a:t>Le </a:t>
            </a:r>
            <a:r>
              <a:rPr lang="de-DE" sz="2100" dirty="0" err="1"/>
              <a:t>nuove</a:t>
            </a:r>
            <a:r>
              <a:rPr lang="de-DE" sz="2100" dirty="0"/>
              <a:t> </a:t>
            </a:r>
            <a:r>
              <a:rPr lang="de-DE" sz="2100" dirty="0" err="1"/>
              <a:t>idee</a:t>
            </a:r>
            <a:r>
              <a:rPr lang="de-DE" sz="2100" dirty="0"/>
              <a:t> si </a:t>
            </a:r>
            <a:r>
              <a:rPr lang="de-DE" sz="2100" dirty="0" err="1"/>
              <a:t>sviluppano</a:t>
            </a:r>
            <a:r>
              <a:rPr lang="de-DE" sz="2100" dirty="0"/>
              <a:t> </a:t>
            </a:r>
            <a:r>
              <a:rPr lang="de-DE" sz="2100" dirty="0" err="1"/>
              <a:t>lentamente</a:t>
            </a:r>
            <a:r>
              <a:rPr lang="de-DE" sz="2100" dirty="0"/>
              <a:t>, sempre </a:t>
            </a:r>
            <a:r>
              <a:rPr lang="de-DE" sz="2100" dirty="0" err="1"/>
              <a:t>con</a:t>
            </a:r>
            <a:r>
              <a:rPr lang="de-DE" sz="2100" dirty="0"/>
              <a:t> </a:t>
            </a:r>
            <a:r>
              <a:rPr lang="de-DE" sz="2100" dirty="0" err="1"/>
              <a:t>una</a:t>
            </a:r>
            <a:r>
              <a:rPr lang="de-DE" sz="2100" dirty="0"/>
              <a:t> </a:t>
            </a:r>
            <a:r>
              <a:rPr lang="de-DE" sz="2100" dirty="0" err="1"/>
              <a:t>base</a:t>
            </a:r>
            <a:r>
              <a:rPr lang="de-DE" sz="2100" dirty="0"/>
              <a:t> </a:t>
            </a:r>
            <a:r>
              <a:rPr lang="de-DE" sz="2100" dirty="0" err="1"/>
              <a:t>comune</a:t>
            </a:r>
            <a:r>
              <a:rPr lang="de-DE" sz="2100" dirty="0"/>
              <a:t>, </a:t>
            </a:r>
            <a:r>
              <a:rPr lang="de-DE" sz="2100" dirty="0" err="1"/>
              <a:t>hanno</a:t>
            </a:r>
            <a:r>
              <a:rPr lang="de-DE" sz="2100" dirty="0"/>
              <a:t> </a:t>
            </a:r>
            <a:r>
              <a:rPr lang="de-DE" sz="2100" dirty="0" err="1"/>
              <a:t>bisogno</a:t>
            </a:r>
            <a:r>
              <a:rPr lang="de-DE" sz="2100" dirty="0"/>
              <a:t> di tempo e </a:t>
            </a:r>
            <a:r>
              <a:rPr lang="de-DE" sz="2100" dirty="0" err="1"/>
              <a:t>grande</a:t>
            </a:r>
            <a:r>
              <a:rPr lang="de-DE" sz="2100" dirty="0"/>
              <a:t> </a:t>
            </a:r>
            <a:r>
              <a:rPr lang="de-DE" sz="2100" dirty="0" err="1"/>
              <a:t>impegno</a:t>
            </a:r>
            <a:r>
              <a:rPr lang="de-DE" sz="2100" dirty="0"/>
              <a:t> ...</a:t>
            </a:r>
            <a:r>
              <a:rPr lang="de-DE" sz="2700" dirty="0"/>
              <a:t> </a:t>
            </a:r>
          </a:p>
        </p:txBody>
      </p:sp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1828800"/>
            <a:ext cx="2400300" cy="171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1828800"/>
            <a:ext cx="2514600" cy="17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8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164872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Riferimenti culturali e motivazioni</a:t>
            </a:r>
            <a:br>
              <a:rPr lang="it-IT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7194" indent="-407194">
              <a:buFont typeface="Wingdings" panose="05000000000000000000" pitchFamily="2" charset="2"/>
              <a:buChar char="Ø"/>
            </a:pPr>
            <a:r>
              <a:rPr lang="it-IT" dirty="0"/>
              <a:t>Anatomia Patologica studia le alterazioni anatomiche causate dalle malattie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>
                <a:highlight>
                  <a:srgbClr val="FFFF00"/>
                </a:highlight>
              </a:rPr>
              <a:t>Autopsia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Organi e tessuti -&gt; </a:t>
            </a:r>
            <a:r>
              <a:rPr lang="it-IT" dirty="0">
                <a:highlight>
                  <a:srgbClr val="FFFF00"/>
                </a:highlight>
              </a:rPr>
              <a:t>Istologia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>
                <a:highlight>
                  <a:srgbClr val="FFFF00"/>
                </a:highlight>
              </a:rPr>
              <a:t>Citologia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>
                <a:highlight>
                  <a:srgbClr val="FFFF00"/>
                </a:highlight>
              </a:rPr>
              <a:t>Biologia molecolare </a:t>
            </a:r>
            <a:r>
              <a:rPr lang="it-IT" dirty="0"/>
              <a:t>(di tumori)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endParaRPr lang="it-IT" dirty="0"/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b="1" dirty="0"/>
              <a:t>Servizio fornito ad altri medici</a:t>
            </a:r>
          </a:p>
        </p:txBody>
      </p:sp>
    </p:spTree>
    <p:extLst>
      <p:ext uri="{BB962C8B-B14F-4D97-AF65-F5344CB8AC3E}">
        <p14:creationId xmlns:p14="http://schemas.microsoft.com/office/powerpoint/2010/main" val="41257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Riferimenti culturali e motivazioni </a:t>
            </a:r>
            <a:r>
              <a:rPr lang="it-IT" sz="3600" dirty="0"/>
              <a:t>evoluzioni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83357"/>
            <a:ext cx="8625136" cy="4525963"/>
          </a:xfrm>
        </p:spPr>
        <p:txBody>
          <a:bodyPr>
            <a:normAutofit fontScale="92500"/>
          </a:bodyPr>
          <a:lstStyle/>
          <a:p>
            <a:pPr marL="407194" indent="-407194">
              <a:buFont typeface="Wingdings" panose="05000000000000000000" pitchFamily="2" charset="2"/>
              <a:buChar char="Ø"/>
            </a:pPr>
            <a:r>
              <a:rPr lang="it-IT" b="1" dirty="0">
                <a:highlight>
                  <a:srgbClr val="FFFF00"/>
                </a:highlight>
              </a:rPr>
              <a:t>Autopsia</a:t>
            </a:r>
            <a:r>
              <a:rPr lang="it-IT" dirty="0"/>
              <a:t> sempre più sbilanciata su medicina legale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riduzione del 90% in 15 anni per autopsie su adulti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incremento in patologia fetale e perinatale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endParaRPr lang="it-IT" dirty="0"/>
          </a:p>
          <a:p>
            <a:pPr marL="407194" indent="-407194">
              <a:buFont typeface="Wingdings" panose="05000000000000000000" pitchFamily="2" charset="2"/>
              <a:buChar char="Ø"/>
            </a:pPr>
            <a:r>
              <a:rPr lang="it-IT" b="1" dirty="0">
                <a:highlight>
                  <a:srgbClr val="FFFF00"/>
                </a:highlight>
              </a:rPr>
              <a:t>Citologia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prevedibile riduzione dell’80% della citologia di screening (HPV test)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incremento della citologia agoaspirativa polmonare e tiroidea e su liquidi biologici</a:t>
            </a:r>
          </a:p>
        </p:txBody>
      </p:sp>
    </p:spTree>
    <p:extLst>
      <p:ext uri="{BB962C8B-B14F-4D97-AF65-F5344CB8AC3E}">
        <p14:creationId xmlns:p14="http://schemas.microsoft.com/office/powerpoint/2010/main" val="34085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Riferimenti culturali e motivazioni </a:t>
            </a:r>
            <a:r>
              <a:rPr lang="it-IT" sz="3600" dirty="0"/>
              <a:t>evoluzioni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407194" indent="-407194">
              <a:buFont typeface="Wingdings" panose="05000000000000000000" pitchFamily="2" charset="2"/>
              <a:buChar char="Ø"/>
            </a:pPr>
            <a:r>
              <a:rPr lang="it-IT" b="1" dirty="0">
                <a:highlight>
                  <a:srgbClr val="FFFF00"/>
                </a:highlight>
              </a:rPr>
              <a:t>Istologia</a:t>
            </a:r>
            <a:r>
              <a:rPr lang="it-IT" dirty="0"/>
              <a:t> diagnostica (biopsie) e stadiazione oncologica (pianificazione terapeutica)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esami intraoperatori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endParaRPr lang="it-IT" dirty="0"/>
          </a:p>
          <a:p>
            <a:pPr marL="407194" indent="-407194">
              <a:buFont typeface="Wingdings" panose="05000000000000000000" pitchFamily="2" charset="2"/>
              <a:buChar char="Ø"/>
            </a:pPr>
            <a:r>
              <a:rPr lang="it-IT" b="1" dirty="0">
                <a:highlight>
                  <a:srgbClr val="FFFF00"/>
                </a:highlight>
              </a:rPr>
              <a:t>Biologia molecolare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affine all’Anatomia Patologica in patologia oncologica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valutazioni «in situ» e cellule target: terapia personalizzata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strumentazione avanzata condivisibile 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endParaRPr lang="it-IT" dirty="0"/>
          </a:p>
          <a:p>
            <a:pPr marL="407194" indent="-407194">
              <a:buFont typeface="Wingdings" panose="05000000000000000000" pitchFamily="2" charset="2"/>
              <a:buChar char="Ø"/>
            </a:pPr>
            <a:r>
              <a:rPr lang="it-IT" b="1" dirty="0">
                <a:highlight>
                  <a:srgbClr val="FFFF00"/>
                </a:highlight>
              </a:rPr>
              <a:t>Microscopia digitale</a:t>
            </a:r>
          </a:p>
          <a:p>
            <a:pPr marL="750094" lvl="1" indent="-407194">
              <a:buFont typeface="Wingdings" panose="05000000000000000000" pitchFamily="2" charset="2"/>
              <a:buChar char="Ø"/>
            </a:pPr>
            <a:r>
              <a:rPr lang="it-IT" dirty="0"/>
              <a:t>tecnologia matura, applicabile in routine</a:t>
            </a:r>
          </a:p>
        </p:txBody>
      </p:sp>
    </p:spTree>
    <p:extLst>
      <p:ext uri="{BB962C8B-B14F-4D97-AF65-F5344CB8AC3E}">
        <p14:creationId xmlns:p14="http://schemas.microsoft.com/office/powerpoint/2010/main" val="25745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40267" cy="4291131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336524" y="2162542"/>
            <a:ext cx="738554" cy="696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bg1"/>
                </a:solidFill>
              </a:rPr>
              <a:t>OM</a:t>
            </a:r>
          </a:p>
        </p:txBody>
      </p:sp>
      <p:sp>
        <p:nvSpPr>
          <p:cNvPr id="6" name="Ovale 5"/>
          <p:cNvSpPr/>
          <p:nvPr/>
        </p:nvSpPr>
        <p:spPr>
          <a:xfrm>
            <a:off x="7300177" y="5123301"/>
            <a:ext cx="738554" cy="696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bg1"/>
                </a:solidFill>
              </a:rPr>
              <a:t>OB</a:t>
            </a:r>
          </a:p>
        </p:txBody>
      </p:sp>
      <p:sp>
        <p:nvSpPr>
          <p:cNvPr id="9" name="Ovale 8"/>
          <p:cNvSpPr/>
          <p:nvPr/>
        </p:nvSpPr>
        <p:spPr>
          <a:xfrm>
            <a:off x="5740512" y="3840710"/>
            <a:ext cx="696348" cy="358726"/>
          </a:xfrm>
          <a:prstGeom prst="ellipse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rgbClr val="C00000"/>
                </a:solidFill>
              </a:rPr>
              <a:t>P 29</a:t>
            </a:r>
          </a:p>
        </p:txBody>
      </p:sp>
      <p:sp>
        <p:nvSpPr>
          <p:cNvPr id="10" name="Ovale 9"/>
          <p:cNvSpPr/>
          <p:nvPr/>
        </p:nvSpPr>
        <p:spPr>
          <a:xfrm>
            <a:off x="6310909" y="4232100"/>
            <a:ext cx="709363" cy="464234"/>
          </a:xfrm>
          <a:prstGeom prst="ellipse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P 8</a:t>
            </a:r>
          </a:p>
        </p:txBody>
      </p:sp>
      <p:sp>
        <p:nvSpPr>
          <p:cNvPr id="11" name="Ovale 10"/>
          <p:cNvSpPr/>
          <p:nvPr/>
        </p:nvSpPr>
        <p:spPr>
          <a:xfrm>
            <a:off x="2304526" y="5354002"/>
            <a:ext cx="1048222" cy="464234"/>
          </a:xfrm>
          <a:prstGeom prst="ellipse">
            <a:avLst/>
          </a:prstGeom>
          <a:pattFill prst="pct80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bg1"/>
                </a:solidFill>
              </a:rPr>
              <a:t>Rizzoli</a:t>
            </a:r>
          </a:p>
        </p:txBody>
      </p:sp>
      <p:sp>
        <p:nvSpPr>
          <p:cNvPr id="12" name="Ovale 11"/>
          <p:cNvSpPr/>
          <p:nvPr/>
        </p:nvSpPr>
        <p:spPr>
          <a:xfrm>
            <a:off x="1705800" y="2060848"/>
            <a:ext cx="864797" cy="373931"/>
          </a:xfrm>
          <a:prstGeom prst="ellipse">
            <a:avLst/>
          </a:prstGeom>
          <a:pattFill prst="dkUp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B </a:t>
            </a:r>
            <a:r>
              <a:rPr lang="it-IT" sz="825" b="1" dirty="0">
                <a:solidFill>
                  <a:schemeClr val="tx1"/>
                </a:solidFill>
              </a:rPr>
              <a:t>Cornee</a:t>
            </a:r>
          </a:p>
        </p:txBody>
      </p:sp>
      <p:sp>
        <p:nvSpPr>
          <p:cNvPr id="13" name="Ovale 12"/>
          <p:cNvSpPr/>
          <p:nvPr/>
        </p:nvSpPr>
        <p:spPr>
          <a:xfrm>
            <a:off x="6737124" y="5518448"/>
            <a:ext cx="1005873" cy="373931"/>
          </a:xfrm>
          <a:prstGeom prst="ellipse">
            <a:avLst/>
          </a:prstGeom>
          <a:pattFill prst="dkUp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Neuro</a:t>
            </a:r>
          </a:p>
        </p:txBody>
      </p:sp>
      <p:sp>
        <p:nvSpPr>
          <p:cNvPr id="14" name="Ovale 13"/>
          <p:cNvSpPr/>
          <p:nvPr/>
        </p:nvSpPr>
        <p:spPr>
          <a:xfrm>
            <a:off x="7956376" y="3933056"/>
            <a:ext cx="919766" cy="6192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bg1"/>
                </a:solidFill>
              </a:rPr>
              <a:t>Imola</a:t>
            </a: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395536" y="160011"/>
            <a:ext cx="8229600" cy="1020708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Strutture di Anatomia Patologica</a:t>
            </a:r>
            <a:br>
              <a:rPr lang="it-IT" sz="3600" dirty="0"/>
            </a:br>
            <a:r>
              <a:rPr lang="it-IT" sz="3600" dirty="0"/>
              <a:t>nell’Area Metropolitana di Bologna</a:t>
            </a:r>
          </a:p>
        </p:txBody>
      </p:sp>
      <p:sp>
        <p:nvSpPr>
          <p:cNvPr id="2" name="Ovale 1"/>
          <p:cNvSpPr/>
          <p:nvPr/>
        </p:nvSpPr>
        <p:spPr>
          <a:xfrm>
            <a:off x="4915571" y="4156238"/>
            <a:ext cx="592533" cy="49689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ME</a:t>
            </a:r>
          </a:p>
        </p:txBody>
      </p:sp>
      <p:sp>
        <p:nvSpPr>
          <p:cNvPr id="7" name="Ovale 6"/>
          <p:cNvSpPr/>
          <p:nvPr/>
        </p:nvSpPr>
        <p:spPr>
          <a:xfrm>
            <a:off x="5299026" y="4043284"/>
            <a:ext cx="738554" cy="6963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bg1"/>
                </a:solidFill>
              </a:rPr>
              <a:t>Pad 18</a:t>
            </a:r>
          </a:p>
        </p:txBody>
      </p:sp>
      <p:sp>
        <p:nvSpPr>
          <p:cNvPr id="8" name="Ovale 7"/>
          <p:cNvSpPr/>
          <p:nvPr/>
        </p:nvSpPr>
        <p:spPr>
          <a:xfrm>
            <a:off x="5705654" y="4460842"/>
            <a:ext cx="738554" cy="6963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bg1"/>
                </a:solidFill>
              </a:rPr>
              <a:t>Pad 26</a:t>
            </a:r>
          </a:p>
        </p:txBody>
      </p:sp>
    </p:spTree>
    <p:extLst>
      <p:ext uri="{BB962C8B-B14F-4D97-AF65-F5344CB8AC3E}">
        <p14:creationId xmlns:p14="http://schemas.microsoft.com/office/powerpoint/2010/main" val="38345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00034" y="1742191"/>
          <a:ext cx="8501122" cy="4330015"/>
        </p:xfrm>
        <a:graphic>
          <a:graphicData uri="http://schemas.openxmlformats.org/drawingml/2006/table">
            <a:tbl>
              <a:tblPr/>
              <a:tblGrid>
                <a:gridCol w="425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00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latin typeface="Tahoma"/>
                          <a:ea typeface="Times New Roman"/>
                          <a:cs typeface="Tahoma"/>
                        </a:rPr>
                        <a:t>Prof.ssa Antonia D’Errico</a:t>
                      </a:r>
                      <a:endParaRPr lang="it-IT" sz="1400" b="1" dirty="0">
                        <a:solidFill>
                          <a:srgbClr val="00B05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Resp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. SSD Diagnostica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Istopatologica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e Molecolare degli Organi Solidi e del Relativo Trapianto - UNIBO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ahoma"/>
                          <a:ea typeface="Times New Roman"/>
                          <a:cs typeface="Tahoma"/>
                        </a:rPr>
                        <a:t>Dott. Enrico Dini</a:t>
                      </a:r>
                      <a:endParaRPr lang="it-IT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DATeR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- AUSL  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0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ahoma"/>
                          <a:ea typeface="Times New Roman"/>
                          <a:cs typeface="Tahoma"/>
                        </a:rPr>
                        <a:t>Dott. Michelangelo Fiorentino</a:t>
                      </a:r>
                      <a:endParaRPr lang="it-IT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Resp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. SS Laboratorio di Patologia Molecolare Oncologica e dei Trapianti – AOU S.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Orsola‑Malpighi</a:t>
                      </a:r>
                      <a:endParaRPr lang="it-IT" sz="1400" i="1" dirty="0">
                        <a:latin typeface="Times New Roman"/>
                        <a:ea typeface="Times New Roman"/>
                      </a:endParaRP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latin typeface="Tahoma"/>
                          <a:ea typeface="Times New Roman"/>
                          <a:cs typeface="Tahoma"/>
                        </a:rPr>
                        <a:t>Prof.ssa Maria Pia Foschini</a:t>
                      </a:r>
                      <a:endParaRPr lang="it-IT" sz="1400" b="1" dirty="0">
                        <a:solidFill>
                          <a:srgbClr val="00B05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Direttore UO Anatomia e Istologia Patologica OB – UNIBO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77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ahoma"/>
                          <a:ea typeface="Times New Roman"/>
                          <a:cs typeface="Tahoma"/>
                        </a:rPr>
                        <a:t>Dott.ssa Laura Lama</a:t>
                      </a:r>
                      <a:endParaRPr lang="it-IT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Direzione Sanitaria - AOSP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ahoma"/>
                          <a:ea typeface="Times New Roman"/>
                          <a:cs typeface="Tahoma"/>
                        </a:rPr>
                        <a:t>Dott.ssa Manuela Panico</a:t>
                      </a:r>
                      <a:endParaRPr lang="it-IT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Direzione Presidio Ospedaliero AUSL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882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ahoma"/>
                          <a:ea typeface="Times New Roman"/>
                          <a:cs typeface="Tahoma"/>
                        </a:rPr>
                        <a:t>Dott.ssa Simonetta Perugini</a:t>
                      </a:r>
                      <a:endParaRPr lang="it-IT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DISTR – AOSP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ahoma"/>
                          <a:ea typeface="Times New Roman"/>
                          <a:cs typeface="Tahoma"/>
                        </a:rPr>
                        <a:t>Dott.ssa Elena Sabattini</a:t>
                      </a:r>
                      <a:endParaRPr lang="it-IT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Direttore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ff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UO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Emo-linfopatologia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– AOSP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70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ahoma"/>
                          <a:ea typeface="Times New Roman"/>
                          <a:cs typeface="Tahoma"/>
                        </a:rPr>
                        <a:t>Dott.ssa Donatella Santini</a:t>
                      </a:r>
                      <a:endParaRPr lang="it-IT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Resp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. SS Patologia Oncologica Funzionale degli Organi Endocrini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e della Mammella – AOSP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latin typeface="Tahoma"/>
                          <a:ea typeface="Times New Roman"/>
                          <a:cs typeface="Tahoma"/>
                        </a:rPr>
                        <a:t>Prof. Giovanni Tallini</a:t>
                      </a:r>
                      <a:endParaRPr lang="it-IT" sz="1400" b="1" dirty="0">
                        <a:solidFill>
                          <a:srgbClr val="00B05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Direttore UO Biologia Molecolare  UNIBO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922">
                <a:tc gridSpan="2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it-IT" sz="1400" i="1" dirty="0">
                        <a:latin typeface="Times New Roman"/>
                        <a:ea typeface="Times New Roman"/>
                      </a:endParaRP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00100" y="6007069"/>
          <a:ext cx="7000924" cy="493765"/>
        </p:xfrm>
        <a:graphic>
          <a:graphicData uri="http://schemas.openxmlformats.org/drawingml/2006/table">
            <a:tbl>
              <a:tblPr/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65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latin typeface="Tahoma"/>
                          <a:ea typeface="Times New Roman"/>
                          <a:cs typeface="Tahoma"/>
                        </a:rPr>
                        <a:t>Prof.ssa Maria Paola Landini</a:t>
                      </a:r>
                      <a:endParaRPr lang="it-IT" sz="1400" b="1" dirty="0">
                        <a:solidFill>
                          <a:srgbClr val="00B05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Direttore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ff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 UO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AnatomiaPatologica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- UNIBO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ahoma"/>
                          <a:ea typeface="Times New Roman"/>
                          <a:cs typeface="Tahoma"/>
                        </a:rPr>
                        <a:t>Dott. Arrigo Bondi</a:t>
                      </a:r>
                      <a:endParaRPr lang="it-IT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Direttore UO Anatomia Patologia OM - AUSL</a:t>
                      </a:r>
                    </a:p>
                  </a:txBody>
                  <a:tcPr marL="67332" marR="673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2510030" y="444981"/>
            <a:ext cx="4123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Gruppo di lavoro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600200"/>
            <a:ext cx="7072362" cy="4525963"/>
          </a:xfrm>
        </p:spPr>
        <p:txBody>
          <a:bodyPr/>
          <a:lstStyle/>
          <a:p>
            <a:pPr>
              <a:buNone/>
            </a:pPr>
            <a:r>
              <a:rPr lang="it-IT" dirty="0"/>
              <a:t>Il gruppo di lavoro ha iniziato a riunirsi nel Gennaio 2016 e ha concluso i lavori  a Maggio 2016.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17618" y="3571876"/>
            <a:ext cx="8908785" cy="2786082"/>
            <a:chOff x="117618" y="3571876"/>
            <a:chExt cx="8908785" cy="2786082"/>
          </a:xfrm>
        </p:grpSpPr>
        <p:sp>
          <p:nvSpPr>
            <p:cNvPr id="4" name="Freccia in giù 3"/>
            <p:cNvSpPr/>
            <p:nvPr/>
          </p:nvSpPr>
          <p:spPr>
            <a:xfrm>
              <a:off x="3786182" y="4714884"/>
              <a:ext cx="1143008" cy="1643074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117618" y="3571876"/>
              <a:ext cx="8908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4000" b="1" cap="none" spc="0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C0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Strutture coinvolte nella riorganizzazione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57158" y="-2"/>
          <a:ext cx="8001057" cy="6643710"/>
        </p:xfrm>
        <a:graphic>
          <a:graphicData uri="http://schemas.openxmlformats.org/drawingml/2006/table">
            <a:tbl>
              <a:tblPr/>
              <a:tblGrid>
                <a:gridCol w="2899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Sede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Azienda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Responsabilità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Anatomia Patologica </a:t>
                      </a:r>
                      <a:b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Ospedale Maggiore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AUSL Bologna</a:t>
                      </a:r>
                      <a:endParaRPr lang="it-IT" sz="14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Ospedaliera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Anatomia Patologica</a:t>
                      </a:r>
                      <a:b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Ospedale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Bellaria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Universitaria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Anatomia e Istologia Patologica - Pad 18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AOSP Bologna</a:t>
                      </a:r>
                      <a:endParaRPr lang="it-IT" sz="14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Universitaria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Diagnostica Istopatologica, trapianti  e molecolare - Pad 26</a:t>
                      </a:r>
                      <a:endParaRPr lang="it-IT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SSD Direzione Universitaria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Emo-linfo-patologia - Pad 8</a:t>
                      </a:r>
                      <a:endParaRPr lang="it-IT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Ospedaliera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f.f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Anatomia Patologica Imola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AUSL Imola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UOC Direzione Ospedaliera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Anatomia Patologica Rizzoli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IRCCS Rizzoli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SSD Direzione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f.f.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7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Anatomia Patologica Dermatologica - Pad 29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AOSP Bologna</a:t>
                      </a:r>
                      <a:endParaRPr lang="it-IT" sz="14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diagnostica e ricerca; Direzione Universitaria Clinica Dermatologica (Patrizi)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2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Microscopia Elettronica - Pad 18</a:t>
                      </a:r>
                      <a:endParaRPr lang="it-IT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ricerca e diagnostica; Direzione Universitaria (DIBINEM)</a:t>
                      </a:r>
                      <a:endParaRPr lang="it-IT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6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Neuropatologia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AUSL Bologna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di ricerca e diagnostica; Direzione Universitaria (DIBINEM)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75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Banca delle cornee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Laboratorio annesso alla Banca delle Cornee -Direzione Ospedaliera, Oculistica Ospedale Maggiore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1638</Words>
  <Application>Microsoft Office PowerPoint</Application>
  <PresentationFormat>Presentazione su schermo (4:3)</PresentationFormat>
  <Paragraphs>290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Wingdings</vt:lpstr>
      <vt:lpstr>Tema di Office</vt:lpstr>
      <vt:lpstr>Presentazione standard di PowerPoint</vt:lpstr>
      <vt:lpstr>Proposta di riorganizzazione delle attività di  Anatomia Patologica dell’AUSL, AOSP e UNIBO </vt:lpstr>
      <vt:lpstr>Riferimenti culturali e motivazioni </vt:lpstr>
      <vt:lpstr>Riferimenti culturali e motivazioni evoluzioni</vt:lpstr>
      <vt:lpstr>Riferimenti culturali e motivazioni evoluzioni</vt:lpstr>
      <vt:lpstr>Strutture di Anatomia Patologica nell’Area Metropolitana di Bologna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2016-08-02T20:47:32Z</dcterms:created>
  <dcterms:modified xsi:type="dcterms:W3CDTF">2017-01-30T08:50:02Z</dcterms:modified>
</cp:coreProperties>
</file>